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05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656" y="654129"/>
            <a:ext cx="7528203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Our AI Options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00656" y="1629966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534" y="1658660"/>
            <a:ext cx="321350" cy="4017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63953" y="1700093"/>
            <a:ext cx="576834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Zero-Shot Learning with Structured Prompting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863953" y="2157293"/>
            <a:ext cx="705219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generates scenarios based on general understanding, guided by structured prompts and formatting rules.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00656" y="3218378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534" y="3247073"/>
            <a:ext cx="321350" cy="4017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63953" y="3288506"/>
            <a:ext cx="483524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Retrieval-Augmented Generation (RAG)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6863953" y="3745706"/>
            <a:ext cx="705219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searches a knowledge base for relevant information before generating informed test scenarios.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00656" y="4806791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534" y="4835485"/>
            <a:ext cx="321350" cy="4017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63953" y="4876919"/>
            <a:ext cx="546342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Prompt Fine-Tuned with Few-Shot Examples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6863953" y="5334119"/>
            <a:ext cx="705219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learns from 5-10 high-quality examples to generate new, similar scenarios.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00656" y="6395204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534" y="6423898"/>
            <a:ext cx="321350" cy="40171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63953" y="6465332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LLM Fine-Tuning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6863953" y="6922532"/>
            <a:ext cx="705219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Intensive process training the core AI model with thousands of company-specific test cases.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727471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 Management Strategy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79295"/>
            <a:ext cx="1614011" cy="13246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06993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06109"/>
            <a:ext cx="323457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Continuous Monitoring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3759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usage and optimize regularly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2468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2369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331041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Fine-Tuning (Post-MVP)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5895261" y="4095631"/>
            <a:ext cx="48738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prompt length and improve efficiency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9844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742021"/>
            <a:ext cx="4842034" cy="132468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892" y="520505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68835"/>
            <a:ext cx="300609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Right Model Selection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6702266" y="5476994"/>
            <a:ext cx="37518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 capabilities to specific tasks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79808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123384"/>
            <a:ext cx="6456164" cy="132468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773" y="658641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501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 Prompts</a:t>
            </a:r>
            <a:endParaRPr lang="en-US" sz="2300" dirty="0"/>
          </a:p>
        </p:txBody>
      </p:sp>
      <p:sp>
        <p:nvSpPr>
          <p:cNvPr id="21" name="Text 11"/>
          <p:cNvSpPr/>
          <p:nvPr/>
        </p:nvSpPr>
        <p:spPr>
          <a:xfrm>
            <a:off x="7509272" y="6858357"/>
            <a:ext cx="38013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Craft concise, effective instructions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920353"/>
            <a:ext cx="7168872" cy="686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 in Our AI Journey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32115" y="1920478"/>
            <a:ext cx="156805" cy="1137999"/>
          </a:xfrm>
          <a:prstGeom prst="roundRect">
            <a:avLst>
              <a:gd name="adj" fmla="val 560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02650" y="1920478"/>
            <a:ext cx="470582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Select and Curate Few-Shot Examples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202650" y="2389108"/>
            <a:ext cx="7209234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5-10 high-quality test scenarios that represent our ideal output format and style.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45845" y="3267670"/>
            <a:ext cx="156805" cy="1137999"/>
          </a:xfrm>
          <a:prstGeom prst="roundRect">
            <a:avLst>
              <a:gd name="adj" fmla="val 560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16380" y="3267670"/>
            <a:ext cx="3674507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 MVP with Gemini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16380" y="3736300"/>
            <a:ext cx="6895505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the Few-Shot approach using Google's Gemini AI to generate initial test scenarios.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359694" y="4614863"/>
            <a:ext cx="156805" cy="1137999"/>
          </a:xfrm>
          <a:prstGeom prst="roundRect">
            <a:avLst>
              <a:gd name="adj" fmla="val 560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30229" y="4614863"/>
            <a:ext cx="477440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Measure Results and Gather Feedback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830229" y="5083493"/>
            <a:ext cx="6581656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quality, efficiency gains, and collect user feedback to refine our approach.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673423" y="5962055"/>
            <a:ext cx="156805" cy="1137999"/>
          </a:xfrm>
          <a:prstGeom prst="roundRect">
            <a:avLst>
              <a:gd name="adj" fmla="val 560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43958" y="5962055"/>
            <a:ext cx="4779169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Begin Data Collection for Fine-Tuning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143958" y="6430685"/>
            <a:ext cx="6267926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organizing company-specific test cases to prepare for future LLM fine-tuning.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0463"/>
            <a:ext cx="74443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Comparing the Approaches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1934885"/>
            <a:ext cx="7556421" cy="5444252"/>
          </a:xfrm>
          <a:prstGeom prst="roundRect">
            <a:avLst>
              <a:gd name="adj" fmla="val 17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942505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981" y="2086213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026956" y="2086213"/>
            <a:ext cx="104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Zero-Shot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535120" y="208621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043285" y="208621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Few-Shot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2551450" y="2086213"/>
            <a:ext cx="105072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 Fine-Tuning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3318629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981" y="3462338"/>
            <a:ext cx="1050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Needed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026956" y="3462338"/>
            <a:ext cx="10469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Prompts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535120" y="3462338"/>
            <a:ext cx="104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Knowledge Base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043285" y="3462338"/>
            <a:ext cx="10469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set of examples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2551450" y="3462338"/>
            <a:ext cx="1050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dataset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69475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981" y="4838462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Effort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026956" y="4838462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535120" y="4838462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1043285" y="4838462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2551450" y="4838462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6287810" y="534507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514981" y="5488781"/>
            <a:ext cx="1050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Customization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8026956" y="5488781"/>
            <a:ext cx="104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Low-Medium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9535120" y="5488781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11043285" y="5488781"/>
            <a:ext cx="104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Medium-High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2551450" y="5488781"/>
            <a:ext cx="1050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High</a:t>
            </a:r>
            <a:endParaRPr lang="en-US" sz="1750" dirty="0"/>
          </a:p>
        </p:txBody>
      </p:sp>
      <p:sp>
        <p:nvSpPr>
          <p:cNvPr id="29" name="Shape 26"/>
          <p:cNvSpPr/>
          <p:nvPr/>
        </p:nvSpPr>
        <p:spPr>
          <a:xfrm>
            <a:off x="6287810" y="635829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514981" y="6502003"/>
            <a:ext cx="1050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Focus</a:t>
            </a:r>
            <a:endParaRPr lang="en-US" sz="1750" dirty="0"/>
          </a:p>
        </p:txBody>
      </p:sp>
      <p:sp>
        <p:nvSpPr>
          <p:cNvPr id="31" name="Text 28"/>
          <p:cNvSpPr/>
          <p:nvPr/>
        </p:nvSpPr>
        <p:spPr>
          <a:xfrm>
            <a:off x="8026956" y="650200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9535120" y="650200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11043285" y="650200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MVP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12551450" y="6502003"/>
            <a:ext cx="1050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Post-MVP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708" y="623173"/>
            <a:ext cx="7584758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Strategic Phased Approach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8" y="1589842"/>
            <a:ext cx="1010960" cy="15041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1919" y="1792010"/>
            <a:ext cx="305835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MVP: Few-Shot Examples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21919" y="2245043"/>
            <a:ext cx="641437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Quickly achieve higher-quality test scenarios with a small set of our best examples.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08" y="3093958"/>
            <a:ext cx="1010960" cy="15041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1919" y="3296126"/>
            <a:ext cx="265390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Demonstrate Value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21919" y="3749159"/>
            <a:ext cx="641437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and iterate with manageable investment while showing immediate benefits.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8" y="4598075"/>
            <a:ext cx="1010960" cy="15041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1919" y="4800243"/>
            <a:ext cx="265390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Gather More Data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21919" y="5253276"/>
            <a:ext cx="641437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and organize company-specific test cases for deeper AI training.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708" y="6102191"/>
            <a:ext cx="1010960" cy="15041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21919" y="6304359"/>
            <a:ext cx="343769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Post-MVP: LLM Fine-Tuning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021919" y="6757392"/>
            <a:ext cx="641437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deeply specialized "in-house expert" for maximum accuracy and efficiency.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6383"/>
            <a:ext cx="1086385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"Few-Shot Examples" for Our MVP?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07619"/>
            <a:ext cx="469606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Advantages vs. Zero-Shot Learning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06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Superior output quality and specificity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8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intuitive and direct guidance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08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ambiguity and quicker learning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Advantages vs. RAG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99521" y="4406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initial infrastructure overhead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48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Simpler implementation and faster time-to-value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908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controlled and potentially lower prompt costs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010" y="1000363"/>
            <a:ext cx="6646188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Fine-Tuning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176010" y="1942386"/>
            <a:ext cx="3783925" cy="3490793"/>
          </a:xfrm>
          <a:prstGeom prst="roundRect">
            <a:avLst>
              <a:gd name="adj" fmla="val 23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0559" y="2146935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Are "Weights"?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380559" y="2588300"/>
            <a:ext cx="3374827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Think of an AI model as a complex brain with millions of tiny adjustment points or "knobs" called weights.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380559" y="3967520"/>
            <a:ext cx="3374827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weight controls how the model "thinks"—understanding words, connecting ideas, forming responses.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6865" y="1942386"/>
            <a:ext cx="3783925" cy="3490793"/>
          </a:xfrm>
          <a:prstGeom prst="roundRect">
            <a:avLst>
              <a:gd name="adj" fmla="val 23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1414" y="2146935"/>
            <a:ext cx="3374827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Happens in Fine-Tuning?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61414" y="2911554"/>
            <a:ext cx="3374827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Fine-tuning tweaks those "knobs" using our company's specific data.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61414" y="3660219"/>
            <a:ext cx="3374827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learns our way of doing things, using our terminology and following our style.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76010" y="5630108"/>
            <a:ext cx="7764780" cy="1599128"/>
          </a:xfrm>
          <a:prstGeom prst="roundRect">
            <a:avLst>
              <a:gd name="adj" fmla="val 517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80559" y="5834658"/>
            <a:ext cx="330243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Specialist Chef Analogy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380559" y="6276023"/>
            <a:ext cx="735568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Original AI: A talented chef who knows how to cook almost everything.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380559" y="6709410"/>
            <a:ext cx="735568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Fine-Tuned AI: That chef after learning your grandmother's secret recipes.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2176" y="620554"/>
            <a:ext cx="7600355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Strategic Advantage of LLM Fine-Tuning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982176" y="1368623"/>
            <a:ext cx="8152448" cy="46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↓40%</a:t>
            </a:r>
            <a:endParaRPr lang="en-US" sz="3650" dirty="0"/>
          </a:p>
        </p:txBody>
      </p:sp>
      <p:sp>
        <p:nvSpPr>
          <p:cNvPr id="5" name="Text 2"/>
          <p:cNvSpPr/>
          <p:nvPr/>
        </p:nvSpPr>
        <p:spPr>
          <a:xfrm>
            <a:off x="9128641" y="2012990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Token Costs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982176" y="2330291"/>
            <a:ext cx="81524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Shorter prompts mean lower cost per request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982176" y="3052643"/>
            <a:ext cx="8152448" cy="46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↑60%</a:t>
            </a:r>
            <a:endParaRPr lang="en-US" sz="3650" dirty="0"/>
          </a:p>
        </p:txBody>
      </p:sp>
      <p:sp>
        <p:nvSpPr>
          <p:cNvPr id="8" name="Text 5"/>
          <p:cNvSpPr/>
          <p:nvPr/>
        </p:nvSpPr>
        <p:spPr>
          <a:xfrm>
            <a:off x="9128641" y="3697010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Productivity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982176" y="4014311"/>
            <a:ext cx="81524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accurate outputs mean less editing time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982176" y="4736663"/>
            <a:ext cx="8152448" cy="46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↑90%</a:t>
            </a:r>
            <a:endParaRPr lang="en-US" sz="3650" dirty="0"/>
          </a:p>
        </p:txBody>
      </p:sp>
      <p:sp>
        <p:nvSpPr>
          <p:cNvPr id="11" name="Text 8"/>
          <p:cNvSpPr/>
          <p:nvPr/>
        </p:nvSpPr>
        <p:spPr>
          <a:xfrm>
            <a:off x="9128641" y="5381030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982176" y="5698331"/>
            <a:ext cx="81524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Domain-specific outputs mean fewer errors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982176" y="6420683"/>
            <a:ext cx="8152448" cy="46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↓30%</a:t>
            </a:r>
            <a:endParaRPr lang="en-US" sz="3650" dirty="0"/>
          </a:p>
        </p:txBody>
      </p:sp>
      <p:sp>
        <p:nvSpPr>
          <p:cNvPr id="14" name="Text 11"/>
          <p:cNvSpPr/>
          <p:nvPr/>
        </p:nvSpPr>
        <p:spPr>
          <a:xfrm>
            <a:off x="9128641" y="7065050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Complexity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982176" y="7382351"/>
            <a:ext cx="81524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reduce need for separate RAG systems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128254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Choosing Our AI Engine: Why Google's Gemini?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055614" y="28703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Context Window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378518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 to 1M-2M tokens vs competitors' 128K-1M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85" y="3823454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616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Long Context Recall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597628" y="2969776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~99% at 1M tokens, ensuring details aren't missed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797" y="3396377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Reasoning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0051256" y="4604861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~90% MMLU, ~84-90% GPQA for logical, comprehensive tests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041" y="4514374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97628" y="57317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Coding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9597628" y="623994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~63.8% on SWE-Bench vs competitors' ~54.6%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8797" y="5632371"/>
            <a:ext cx="318968" cy="39862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055614" y="53229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 Efficiency</a:t>
            </a:r>
            <a:endParaRPr lang="en-US" sz="2300" dirty="0"/>
          </a:p>
        </p:txBody>
      </p:sp>
      <p:sp>
        <p:nvSpPr>
          <p:cNvPr id="20" name="Text 10"/>
          <p:cNvSpPr/>
          <p:nvPr/>
        </p:nvSpPr>
        <p:spPr>
          <a:xfrm>
            <a:off x="793790" y="5831086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~$1.25-$2.50 per 1M tokens vs competitors' ~$2.00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4585" y="5205293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964"/>
            <a:ext cx="125521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AI Costs: Tokens and Expenses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431852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894886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6586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a Token?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3194328" y="3166824"/>
            <a:ext cx="66196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"Word pieces" or text chunks (100 tokens ≈ 75 English words)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741301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869888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33292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Pricing Works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5368171" y="4604861"/>
            <a:ext cx="5783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based on total tokens processed (input + output)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1793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307925"/>
            <a:ext cx="6521410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52411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5347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Scaling Costs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42014" y="604289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 operations are cheap (~$0.022) but scale with volume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743" y="332899"/>
            <a:ext cx="3689628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 Example Breakdown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43" y="972145"/>
            <a:ext cx="13782913" cy="756689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323171" y="8569523"/>
            <a:ext cx="120968" cy="120968"/>
          </a:xfrm>
          <a:prstGeom prst="roundRect">
            <a:avLst>
              <a:gd name="adj" fmla="val 15118"/>
            </a:avLst>
          </a:prstGeom>
          <a:solidFill>
            <a:srgbClr val="00334D"/>
          </a:solidFill>
          <a:ln/>
        </p:spPr>
      </p:sp>
      <p:sp>
        <p:nvSpPr>
          <p:cNvPr id="5" name="Text 2"/>
          <p:cNvSpPr/>
          <p:nvPr/>
        </p:nvSpPr>
        <p:spPr>
          <a:xfrm>
            <a:off x="6505099" y="8569523"/>
            <a:ext cx="733901" cy="120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Tokens</a:t>
            </a:r>
            <a:endParaRPr lang="en-US" sz="950" dirty="0"/>
          </a:p>
        </p:txBody>
      </p:sp>
      <p:sp>
        <p:nvSpPr>
          <p:cNvPr id="6" name="Shape 3"/>
          <p:cNvSpPr/>
          <p:nvPr/>
        </p:nvSpPr>
        <p:spPr>
          <a:xfrm>
            <a:off x="7391400" y="8569523"/>
            <a:ext cx="120968" cy="120968"/>
          </a:xfrm>
          <a:prstGeom prst="roundRect">
            <a:avLst>
              <a:gd name="adj" fmla="val 15118"/>
            </a:avLst>
          </a:prstGeom>
          <a:solidFill>
            <a:srgbClr val="03ABFF"/>
          </a:solidFill>
          <a:ln/>
        </p:spPr>
      </p:sp>
      <p:sp>
        <p:nvSpPr>
          <p:cNvPr id="7" name="Text 4"/>
          <p:cNvSpPr/>
          <p:nvPr/>
        </p:nvSpPr>
        <p:spPr>
          <a:xfrm>
            <a:off x="7573327" y="8569523"/>
            <a:ext cx="833557" cy="120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 Tokens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423743" y="8826698"/>
            <a:ext cx="13782913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a single operation processing a 5-page PDF: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423743" y="9156621"/>
            <a:ext cx="13782913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Input: 5,000 tokens at $2.00/million = $0.01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423743" y="9486543"/>
            <a:ext cx="13782913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Output: 1,500 tokens at $8.00/million = $0.012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423743" y="9816465"/>
            <a:ext cx="13782913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per operation: $0.022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423743" y="10146387"/>
            <a:ext cx="13782913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Scaling to 10,000 operations: approximately $220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Custom</PresentationFormat>
  <Paragraphs>131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Priyanka Kumari</cp:lastModifiedBy>
  <cp:revision>2</cp:revision>
  <dcterms:created xsi:type="dcterms:W3CDTF">2025-05-08T04:33:23Z</dcterms:created>
  <dcterms:modified xsi:type="dcterms:W3CDTF">2025-05-08T04:45:23Z</dcterms:modified>
</cp:coreProperties>
</file>